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43"/>
  </p:notesMasterIdLst>
  <p:sldIdLst>
    <p:sldId id="270" r:id="rId2"/>
    <p:sldId id="330" r:id="rId3"/>
    <p:sldId id="329" r:id="rId4"/>
    <p:sldId id="328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27" r:id="rId14"/>
    <p:sldId id="271" r:id="rId15"/>
    <p:sldId id="273" r:id="rId16"/>
    <p:sldId id="258" r:id="rId17"/>
    <p:sldId id="279" r:id="rId18"/>
    <p:sldId id="280" r:id="rId19"/>
    <p:sldId id="285" r:id="rId20"/>
    <p:sldId id="289" r:id="rId21"/>
    <p:sldId id="339" r:id="rId22"/>
    <p:sldId id="293" r:id="rId23"/>
    <p:sldId id="340" r:id="rId24"/>
    <p:sldId id="291" r:id="rId25"/>
    <p:sldId id="298" r:id="rId26"/>
    <p:sldId id="302" r:id="rId27"/>
    <p:sldId id="308" r:id="rId28"/>
    <p:sldId id="312" r:id="rId29"/>
    <p:sldId id="313" r:id="rId30"/>
    <p:sldId id="314" r:id="rId31"/>
    <p:sldId id="316" r:id="rId32"/>
    <p:sldId id="317" r:id="rId33"/>
    <p:sldId id="318" r:id="rId34"/>
    <p:sldId id="319" r:id="rId35"/>
    <p:sldId id="321" r:id="rId36"/>
    <p:sldId id="323" r:id="rId37"/>
    <p:sldId id="324" r:id="rId38"/>
    <p:sldId id="325" r:id="rId39"/>
    <p:sldId id="326" r:id="rId40"/>
    <p:sldId id="284" r:id="rId41"/>
    <p:sldId id="341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000" b="1" kern="1200">
        <a:solidFill>
          <a:srgbClr val="FFFFFF"/>
        </a:solidFill>
        <a:latin typeface="Constant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000" b="1" kern="1200">
        <a:solidFill>
          <a:srgbClr val="FFFFFF"/>
        </a:solidFill>
        <a:latin typeface="Constant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000" b="1" kern="1200">
        <a:solidFill>
          <a:srgbClr val="FFFFFF"/>
        </a:solidFill>
        <a:latin typeface="Constant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000" b="1" kern="1200">
        <a:solidFill>
          <a:srgbClr val="FFFFFF"/>
        </a:solidFill>
        <a:latin typeface="Constant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000" b="1" kern="1200">
        <a:solidFill>
          <a:srgbClr val="FFFFFF"/>
        </a:solidFill>
        <a:latin typeface="Constantia" pitchFamily="18" charset="0"/>
        <a:ea typeface="+mn-ea"/>
        <a:cs typeface="+mn-cs"/>
      </a:defRPr>
    </a:lvl5pPr>
    <a:lvl6pPr marL="2286000" algn="l" defTabSz="914400" rtl="0" eaLnBrk="1" latinLnBrk="0" hangingPunct="1">
      <a:defRPr sz="3000" b="1" kern="1200">
        <a:solidFill>
          <a:srgbClr val="FFFFFF"/>
        </a:solidFill>
        <a:latin typeface="Constantia" pitchFamily="18" charset="0"/>
        <a:ea typeface="+mn-ea"/>
        <a:cs typeface="+mn-cs"/>
      </a:defRPr>
    </a:lvl6pPr>
    <a:lvl7pPr marL="2743200" algn="l" defTabSz="914400" rtl="0" eaLnBrk="1" latinLnBrk="0" hangingPunct="1">
      <a:defRPr sz="3000" b="1" kern="1200">
        <a:solidFill>
          <a:srgbClr val="FFFFFF"/>
        </a:solidFill>
        <a:latin typeface="Constantia" pitchFamily="18" charset="0"/>
        <a:ea typeface="+mn-ea"/>
        <a:cs typeface="+mn-cs"/>
      </a:defRPr>
    </a:lvl7pPr>
    <a:lvl8pPr marL="3200400" algn="l" defTabSz="914400" rtl="0" eaLnBrk="1" latinLnBrk="0" hangingPunct="1">
      <a:defRPr sz="3000" b="1" kern="1200">
        <a:solidFill>
          <a:srgbClr val="FFFFFF"/>
        </a:solidFill>
        <a:latin typeface="Constantia" pitchFamily="18" charset="0"/>
        <a:ea typeface="+mn-ea"/>
        <a:cs typeface="+mn-cs"/>
      </a:defRPr>
    </a:lvl8pPr>
    <a:lvl9pPr marL="3657600" algn="l" defTabSz="914400" rtl="0" eaLnBrk="1" latinLnBrk="0" hangingPunct="1">
      <a:defRPr sz="3000" b="1" kern="1200">
        <a:solidFill>
          <a:srgbClr val="FFFFFF"/>
        </a:solidFill>
        <a:latin typeface="Constanti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33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3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E25BE9D-5E41-4E03-8FDF-38CB2647ADD2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ADD88A3-E18E-4576-B9A8-643BFDF34E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0B5E80-AE12-46DB-8BB1-2AC21794D753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CBA05-31CB-476B-92AE-4ACAAFC715E4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F67A-3612-48FA-91A2-DA570736C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69E6F-B936-476B-A694-CA0787782650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21B2D-243A-466D-AFF7-76756F8FD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26A8C-2024-4A18-B2FE-BCED74DF4AAC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B500B-5B59-4AE6-8110-9099318C9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C7DA9-2681-4AAC-A2F7-B4B2B99DB246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37BC9-2C5F-464A-9A83-40AFA53A2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A37E7-C6A6-4262-BDD1-6E0FDFCCF603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38385-1685-4ED2-A43E-49AA845FC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6019C-033C-498A-805C-341788945135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02883-0971-4247-93F5-EC881936B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41281-736B-4C4E-812D-41285AD84084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C29F-6CD2-4AAE-BA05-3FFD6FB61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B8A91-B064-48D1-AFE4-EFC627C9AEAE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8C2DA-A5A0-46E2-B619-A610CE734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C7052-E970-476F-9DCC-2737B590B64A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C3BAD-B79B-41B6-ABBF-BD7E379BC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8FAA1-4234-4666-B97E-B49D20247A17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4FD4D-D8F5-4459-B02A-50BC28B24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59F20-6E76-4B5D-8CDB-51FBE2CBFBDD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126B6-2EDC-4DC1-86AB-03231246B6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85D1E0-6046-4AAC-918B-D27C70E1C623}" type="datetimeFigureOut">
              <a:rPr lang="ru-RU"/>
              <a:pPr>
                <a:defRPr/>
              </a:pPr>
              <a:t>17.11.2011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90E2DC-2378-41ED-BB93-36D0864D5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15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video" Target="file:///E:\DISK_E\RGU\DOCL\&#1050;&#1054;&#1053;&#1060;_2011\&#1060;&#1080;&#1083;&#1100;&#1084;_0003.wmv" TargetMode="External"/><Relationship Id="rId7" Type="http://schemas.openxmlformats.org/officeDocument/2006/relationships/image" Target="../media/image67.png"/><Relationship Id="rId2" Type="http://schemas.openxmlformats.org/officeDocument/2006/relationships/video" Target="file:///E:\DISK_E\RGU\DOCL\&#1050;&#1054;&#1053;&#1060;_2011\&#1060;&#1080;&#1083;&#1100;&#1084;2.wmv" TargetMode="External"/><Relationship Id="rId1" Type="http://schemas.openxmlformats.org/officeDocument/2006/relationships/video" Target="file:///E:\DISK_E\RGU\DOCL\&#1050;&#1054;&#1053;&#1060;_2011\&#1060;&#1080;&#1083;&#1100;&#1084;1.wmv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1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1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765246"/>
            <a:ext cx="9144000" cy="181588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cap="all" dirty="0">
                <a:solidFill>
                  <a:srgbClr val="006600"/>
                </a:solidFill>
                <a:latin typeface="+mj-lt"/>
              </a:rPr>
              <a:t>«Эффективное взаимодействие государства и предприятий в сфере переработки </a:t>
            </a:r>
            <a:r>
              <a:rPr lang="ru-RU" sz="2800" cap="all" dirty="0" err="1">
                <a:solidFill>
                  <a:srgbClr val="006600"/>
                </a:solidFill>
                <a:latin typeface="+mj-lt"/>
              </a:rPr>
              <a:t>нефтешламов</a:t>
            </a:r>
            <a:r>
              <a:rPr lang="ru-RU" sz="2800" cap="all" dirty="0">
                <a:solidFill>
                  <a:srgbClr val="006600"/>
                </a:solidFill>
                <a:latin typeface="+mj-lt"/>
              </a:rPr>
              <a:t> - залог успешной экологической политики Российской Федерации»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76600" y="5765800"/>
            <a:ext cx="56165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dirty="0">
                <a:solidFill>
                  <a:srgbClr val="006600"/>
                </a:solidFill>
                <a:latin typeface="+mj-lt"/>
              </a:rPr>
              <a:t>Председатель подкомитета ТПП РФ</a:t>
            </a:r>
          </a:p>
          <a:p>
            <a:pPr algn="r">
              <a:defRPr/>
            </a:pPr>
            <a:r>
              <a:rPr lang="ru-RU" sz="2400" dirty="0">
                <a:solidFill>
                  <a:srgbClr val="006600"/>
                </a:solidFill>
                <a:latin typeface="+mj-lt"/>
              </a:rPr>
              <a:t>Песцов К.К.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03350" y="296863"/>
            <a:ext cx="7561263" cy="1692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0" dirty="0">
                <a:solidFill>
                  <a:srgbClr val="006600"/>
                </a:solidFill>
                <a:latin typeface="+mj-lt"/>
              </a:rPr>
              <a:t>Комитет ТПП РФ по энергетической</a:t>
            </a:r>
            <a:endParaRPr lang="en-US" sz="2600" b="0" dirty="0">
              <a:solidFill>
                <a:srgbClr val="006600"/>
              </a:solidFill>
              <a:latin typeface="+mj-lt"/>
            </a:endParaRPr>
          </a:p>
          <a:p>
            <a:pPr algn="ctr">
              <a:defRPr/>
            </a:pPr>
            <a:r>
              <a:rPr lang="ru-RU" sz="2600" b="0" dirty="0">
                <a:solidFill>
                  <a:srgbClr val="006600"/>
                </a:solidFill>
                <a:latin typeface="+mj-lt"/>
              </a:rPr>
              <a:t>стратегии и развитию ТЭК.</a:t>
            </a:r>
            <a:endParaRPr lang="en-US" sz="2600" b="0" dirty="0">
              <a:solidFill>
                <a:srgbClr val="006600"/>
              </a:solidFill>
              <a:latin typeface="+mj-lt"/>
            </a:endParaRPr>
          </a:p>
          <a:p>
            <a:pPr algn="ctr">
              <a:defRPr/>
            </a:pPr>
            <a:r>
              <a:rPr lang="ru-RU" sz="2600" b="0" dirty="0">
                <a:solidFill>
                  <a:srgbClr val="006600"/>
                </a:solidFill>
                <a:latin typeface="+mj-lt"/>
              </a:rPr>
              <a:t>Подкомитет по инженерно-технической деятельности топливно-энергетического комплекса</a:t>
            </a:r>
          </a:p>
        </p:txBody>
      </p:sp>
      <p:pic>
        <p:nvPicPr>
          <p:cNvPr id="13" name="Рисунок 12" descr="logo_TPP_gray_3_ОЧИЩЕН!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188913"/>
            <a:ext cx="1292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LUKOIL-20-logo-drop-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26" y="4149080"/>
            <a:ext cx="2591966" cy="259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04367" y="188640"/>
            <a:ext cx="6407993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Портовый город Китая - Далянь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июль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2010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года.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Источник </a:t>
            </a:r>
            <a:r>
              <a:rPr lang="en-US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http://www.funkys.ru</a:t>
            </a:r>
            <a:endParaRPr lang="ru-RU" sz="1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7635875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4367" y="188640"/>
            <a:ext cx="6407993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Портовый город Китая - Далянь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июль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2010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года.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Источник </a:t>
            </a:r>
            <a:r>
              <a:rPr lang="en-US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http://www.funkys.ru</a:t>
            </a:r>
            <a:endParaRPr lang="ru-RU" sz="1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76358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4367" y="188640"/>
            <a:ext cx="6407993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Сургутский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район ХМАО. Разлив нефти, общей площадью около 4 км</a:t>
            </a:r>
            <a:r>
              <a:rPr lang="ru-RU" sz="28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2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4" descr="_MG_46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063" y="1557338"/>
            <a:ext cx="7634287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6632"/>
            <a:ext cx="9144000" cy="156966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cap="all" dirty="0">
                <a:solidFill>
                  <a:srgbClr val="006600"/>
                </a:solidFill>
                <a:latin typeface="+mj-lt"/>
              </a:rPr>
              <a:t>Международный центр</a:t>
            </a:r>
            <a:br>
              <a:rPr lang="ru-RU" sz="3200" cap="all" dirty="0">
                <a:solidFill>
                  <a:srgbClr val="006600"/>
                </a:solidFill>
                <a:latin typeface="+mj-lt"/>
              </a:rPr>
            </a:br>
            <a:r>
              <a:rPr lang="ru-RU" sz="3200" cap="all" dirty="0">
                <a:solidFill>
                  <a:srgbClr val="006600"/>
                </a:solidFill>
                <a:latin typeface="+mj-lt"/>
              </a:rPr>
              <a:t>содействия развитию предприятий</a:t>
            </a:r>
            <a:br>
              <a:rPr lang="ru-RU" sz="3200" cap="all" dirty="0">
                <a:solidFill>
                  <a:srgbClr val="006600"/>
                </a:solidFill>
                <a:latin typeface="+mj-lt"/>
              </a:rPr>
            </a:br>
            <a:r>
              <a:rPr lang="ru-RU" sz="3200" cap="all" dirty="0">
                <a:solidFill>
                  <a:srgbClr val="006600"/>
                </a:solidFill>
                <a:latin typeface="+mj-lt"/>
              </a:rPr>
              <a:t>по переработке </a:t>
            </a:r>
            <a:r>
              <a:rPr lang="ru-RU" sz="3200" cap="all" dirty="0" err="1">
                <a:solidFill>
                  <a:srgbClr val="006600"/>
                </a:solidFill>
                <a:latin typeface="+mj-lt"/>
              </a:rPr>
              <a:t>нефтешламов</a:t>
            </a:r>
            <a:endParaRPr lang="ru-RU" sz="3200" cap="all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5" name="Рисунок 4" descr="logo_oil-sli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6637" y="2060848"/>
            <a:ext cx="4041587" cy="324036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5572125"/>
            <a:ext cx="9144000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6600"/>
                </a:solidFill>
                <a:latin typeface="+mj-lt"/>
              </a:rPr>
              <a:t>АНО «МЦ РППНШ»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6600"/>
                </a:solidFill>
                <a:latin typeface="+mj-lt"/>
              </a:rPr>
              <a:t>Россия, 115419, Москва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6600"/>
                </a:solidFill>
                <a:latin typeface="+mj-lt"/>
              </a:rPr>
              <a:t>2-ой Верхний Михайловский проезд, д. 8, корп.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6600"/>
                </a:solidFill>
                <a:latin typeface="+mj-lt"/>
              </a:rPr>
              <a:t>Тел.: (495) 954-7628, Тел./факс (495) 954-0256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>
                <a:solidFill>
                  <a:srgbClr val="006600"/>
                </a:solidFill>
                <a:latin typeface="+mj-lt"/>
              </a:rPr>
              <a:t>e-mail</a:t>
            </a:r>
            <a:r>
              <a:rPr lang="ru-RU" sz="1400" dirty="0">
                <a:solidFill>
                  <a:srgbClr val="006600"/>
                </a:solidFill>
                <a:latin typeface="+mj-lt"/>
              </a:rPr>
              <a:t>: </a:t>
            </a:r>
            <a:r>
              <a:rPr lang="ru-RU" sz="1400" dirty="0" err="1">
                <a:solidFill>
                  <a:srgbClr val="006600"/>
                </a:solidFill>
                <a:latin typeface="+mj-lt"/>
              </a:rPr>
              <a:t>info@oil-slime.ru</a:t>
            </a:r>
            <a:r>
              <a:rPr lang="ru-RU" sz="1400" dirty="0">
                <a:solidFill>
                  <a:srgbClr val="006600"/>
                </a:solidFill>
                <a:latin typeface="+mj-lt"/>
              </a:rPr>
              <a:t>, </a:t>
            </a:r>
            <a:r>
              <a:rPr lang="en-US" sz="1400" dirty="0">
                <a:solidFill>
                  <a:srgbClr val="006600"/>
                </a:solidFill>
                <a:latin typeface="+mj-lt"/>
              </a:rPr>
              <a:t>WEB-</a:t>
            </a:r>
            <a:r>
              <a:rPr lang="ru-RU" sz="1400" dirty="0">
                <a:solidFill>
                  <a:srgbClr val="006600"/>
                </a:solidFill>
                <a:latin typeface="+mj-lt"/>
              </a:rPr>
              <a:t>сайт</a:t>
            </a:r>
            <a:r>
              <a:rPr lang="en-US" sz="1400" dirty="0">
                <a:solidFill>
                  <a:srgbClr val="006600"/>
                </a:solidFill>
                <a:latin typeface="+mj-lt"/>
              </a:rPr>
              <a:t>: www.oil-slime.ru</a:t>
            </a:r>
            <a:endParaRPr lang="ru-RU" sz="1400" dirty="0">
              <a:solidFill>
                <a:srgbClr val="006600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79388" y="1671638"/>
            <a:ext cx="8713787" cy="47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0" dirty="0">
                <a:solidFill>
                  <a:srgbClr val="006600"/>
                </a:solidFill>
                <a:latin typeface="+mj-lt"/>
              </a:rPr>
              <a:t>•</a:t>
            </a:r>
            <a:r>
              <a:rPr lang="en-US" sz="2000" b="0" dirty="0">
                <a:solidFill>
                  <a:srgbClr val="006600"/>
                </a:solidFill>
                <a:latin typeface="+mj-lt"/>
              </a:rPr>
              <a:t> 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Создание условий для нормального проживания человека. Восстановление и развитие флоры и фауны на территориях бывших </a:t>
            </a:r>
            <a:r>
              <a:rPr lang="ru-RU" sz="2000" b="0" dirty="0" err="1">
                <a:solidFill>
                  <a:srgbClr val="006600"/>
                </a:solidFill>
                <a:latin typeface="+mj-lt"/>
              </a:rPr>
              <a:t>нефтеамбаров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, прудков-накопителей, аварийных розливов нефти и нефтепродуктов. Резкое снижение экологической нагрузки на территорию, где реализуется проект по утилизации </a:t>
            </a:r>
            <a:r>
              <a:rPr lang="ru-RU" sz="2000" b="0" dirty="0" err="1">
                <a:solidFill>
                  <a:srgbClr val="006600"/>
                </a:solidFill>
                <a:latin typeface="+mj-lt"/>
              </a:rPr>
              <a:t>нефтеотходов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;</a:t>
            </a:r>
          </a:p>
          <a:p>
            <a:pPr algn="just">
              <a:defRPr/>
            </a:pPr>
            <a:endParaRPr lang="ru-RU" sz="2000" b="0" dirty="0">
              <a:solidFill>
                <a:srgbClr val="006600"/>
              </a:solidFill>
              <a:latin typeface="+mj-lt"/>
            </a:endParaRPr>
          </a:p>
          <a:p>
            <a:pPr algn="just">
              <a:defRPr/>
            </a:pPr>
            <a:r>
              <a:rPr lang="ru-RU" sz="2000" b="0" dirty="0">
                <a:solidFill>
                  <a:srgbClr val="006600"/>
                </a:solidFill>
                <a:latin typeface="+mj-lt"/>
              </a:rPr>
              <a:t>•</a:t>
            </a:r>
            <a:r>
              <a:rPr lang="en-US" sz="2000" b="0" dirty="0">
                <a:solidFill>
                  <a:srgbClr val="006600"/>
                </a:solidFill>
                <a:latin typeface="+mj-lt"/>
              </a:rPr>
              <a:t> 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Содействие развитию  предприятий, работающих над решением экологических проблем по утилизации розливов нефти и нефтепродуктов, других опасных промышленных отходов, формированию благоприятных условий для предпринимательской деятельности;</a:t>
            </a:r>
          </a:p>
          <a:p>
            <a:pPr algn="just">
              <a:defRPr/>
            </a:pPr>
            <a:endParaRPr lang="ru-RU" sz="2000" b="0" dirty="0">
              <a:solidFill>
                <a:srgbClr val="006600"/>
              </a:solidFill>
              <a:latin typeface="+mj-lt"/>
            </a:endParaRPr>
          </a:p>
          <a:p>
            <a:pPr algn="just">
              <a:defRPr/>
            </a:pPr>
            <a:r>
              <a:rPr lang="ru-RU" sz="2000" b="0" dirty="0">
                <a:solidFill>
                  <a:srgbClr val="006600"/>
                </a:solidFill>
                <a:latin typeface="+mj-lt"/>
              </a:rPr>
              <a:t>•</a:t>
            </a:r>
            <a:r>
              <a:rPr lang="en-US" sz="2000" b="0" dirty="0">
                <a:solidFill>
                  <a:srgbClr val="006600"/>
                </a:solidFill>
                <a:latin typeface="+mj-lt"/>
              </a:rPr>
              <a:t> 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Организация взаимодействия и взаимопомощи между предприятиями по утилизации и переработке </a:t>
            </a:r>
            <a:r>
              <a:rPr lang="ru-RU" sz="2000" b="0" dirty="0" err="1">
                <a:solidFill>
                  <a:srgbClr val="006600"/>
                </a:solidFill>
                <a:latin typeface="+mj-lt"/>
              </a:rPr>
              <a:t>нефтешламов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, опасными промышленными отходами, между проектными и исследовательскими институтами, финансовыми структурами, предприятиями заказчиками.</a:t>
            </a:r>
          </a:p>
        </p:txBody>
      </p:sp>
      <p:pic>
        <p:nvPicPr>
          <p:cNvPr id="6" name="Рисунок 5" descr="logo_oil-sli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259632" y="260648"/>
            <a:ext cx="6407993" cy="1295871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АНО «МЦ РППНШ»</a:t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ставит своей основной целью:</a:t>
            </a:r>
          </a:p>
        </p:txBody>
      </p:sp>
      <p:pic>
        <p:nvPicPr>
          <p:cNvPr id="8" name="Picture 9" descr="LUKOIL-20-logo-drop-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oil-slime.ru/images/rg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9346" y="2016646"/>
            <a:ext cx="1432080" cy="468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/>
          </a:extLst>
        </p:spPr>
      </p:pic>
      <p:pic>
        <p:nvPicPr>
          <p:cNvPr id="1026" name="Picture 2" descr="http://oil-slime.ru/images/rud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3769776"/>
            <a:ext cx="1404000" cy="468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/>
          </a:extLst>
        </p:spPr>
      </p:pic>
      <p:pic>
        <p:nvPicPr>
          <p:cNvPr id="1027" name="Picture 3" descr="http://oil-slime.ru/images/luko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1404000" cy="468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/>
          </a:extLst>
        </p:spPr>
      </p:pic>
      <p:pic>
        <p:nvPicPr>
          <p:cNvPr id="1028" name="Picture 4" descr="http://oil-slime.ru/images/gazpromnef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0756" y="2592710"/>
            <a:ext cx="1404000" cy="468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/>
          </a:extLst>
        </p:spPr>
      </p:pic>
      <p:pic>
        <p:nvPicPr>
          <p:cNvPr id="1029" name="Picture 5" descr="http://oil-slime.ru/images/sibu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3168774"/>
            <a:ext cx="1404000" cy="468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/>
          </a:extLst>
        </p:spPr>
      </p:pic>
      <p:pic>
        <p:nvPicPr>
          <p:cNvPr id="1030" name="Picture 6" descr="http://oil-slime.ru/images/rosnef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4" y="3139812"/>
            <a:ext cx="1404000" cy="468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/>
          </a:extLst>
        </p:spPr>
      </p:pic>
      <p:pic>
        <p:nvPicPr>
          <p:cNvPr id="1031" name="Picture 7" descr="http://oil-slime.ru/images/rgd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4" y="2564905"/>
            <a:ext cx="1404000" cy="468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/>
          </a:extLst>
        </p:spPr>
      </p:pic>
      <p:sp>
        <p:nvSpPr>
          <p:cNvPr id="5" name="Прямоугольник 4"/>
          <p:cNvSpPr/>
          <p:nvPr/>
        </p:nvSpPr>
        <p:spPr>
          <a:xfrm>
            <a:off x="1619250" y="1844675"/>
            <a:ext cx="2665413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Российский государственный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университет нефти и газа имени И.М.Губкина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53163" y="2060575"/>
            <a:ext cx="163195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ОАО «ЛУКОЙЛ»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22425" y="2689225"/>
            <a:ext cx="258921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ОАО «ГАЗПРОМНЕФТЬ»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27188" y="3716338"/>
            <a:ext cx="25844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Российский университет</a:t>
            </a:r>
            <a:br>
              <a:rPr lang="ru-RU" sz="1400" b="0" dirty="0">
                <a:solidFill>
                  <a:srgbClr val="006600"/>
                </a:solidFill>
                <a:latin typeface="+mj-lt"/>
              </a:rPr>
            </a:br>
            <a:r>
              <a:rPr lang="ru-RU" sz="1400" b="0" dirty="0">
                <a:solidFill>
                  <a:srgbClr val="006600"/>
                </a:solidFill>
                <a:latin typeface="+mj-lt"/>
              </a:rPr>
              <a:t>дружбы народов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19250" y="3265488"/>
            <a:ext cx="25050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СИБУР – ХОЛДИНГ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59513" y="3213100"/>
            <a:ext cx="27051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ОАО «РОСНЕФТЬ»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53163" y="2636838"/>
            <a:ext cx="2566987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ОАО «РЖД»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498975" y="1844675"/>
            <a:ext cx="0" cy="4321175"/>
          </a:xfrm>
          <a:prstGeom prst="line">
            <a:avLst/>
          </a:prstGeom>
          <a:ln w="38100"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227763" y="3841750"/>
            <a:ext cx="258445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ТНК-ВР</a:t>
            </a:r>
          </a:p>
        </p:txBody>
      </p:sp>
      <p:pic>
        <p:nvPicPr>
          <p:cNvPr id="28" name="Рисунок 27" descr="tnk-bp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8024" y="3753088"/>
            <a:ext cx="1404000" cy="46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1627188" y="4418013"/>
            <a:ext cx="2584450" cy="306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ОАО «АК» ТРАНСНЕФТЬ</a:t>
            </a:r>
            <a:r>
              <a:rPr lang="ru-RU" sz="1400" b="0" dirty="0">
                <a:solidFill>
                  <a:srgbClr val="006600"/>
                </a:solidFill>
              </a:rPr>
              <a:t>»</a:t>
            </a:r>
            <a:endParaRPr lang="ru-RU" sz="1400" b="0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31" name="Рисунок 30" descr="transneft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365104"/>
            <a:ext cx="1404000" cy="46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6235700" y="4418013"/>
            <a:ext cx="2584450" cy="306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Экологический Вестник России</a:t>
            </a:r>
          </a:p>
        </p:txBody>
      </p:sp>
      <p:pic>
        <p:nvPicPr>
          <p:cNvPr id="34" name="Рисунок 33" descr="evr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88024" y="4365104"/>
            <a:ext cx="1404000" cy="46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1627188" y="4992688"/>
            <a:ext cx="258445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Нефтяная компания РИТЭК</a:t>
            </a:r>
          </a:p>
        </p:txBody>
      </p:sp>
      <p:pic>
        <p:nvPicPr>
          <p:cNvPr id="37" name="Рисунок 36" descr="ritec.jpg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3" y="4941168"/>
            <a:ext cx="1404000" cy="46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6235700" y="4992688"/>
            <a:ext cx="29083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Институт проблем нефти и газа РАН</a:t>
            </a:r>
          </a:p>
        </p:txBody>
      </p:sp>
      <p:pic>
        <p:nvPicPr>
          <p:cNvPr id="40" name="Рисунок 39" descr="ipng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88024" y="4941168"/>
            <a:ext cx="1404000" cy="46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1" name="Прямоугольник 40"/>
          <p:cNvSpPr/>
          <p:nvPr/>
        </p:nvSpPr>
        <p:spPr>
          <a:xfrm>
            <a:off x="1627188" y="5497513"/>
            <a:ext cx="294481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dirty="0">
                <a:solidFill>
                  <a:srgbClr val="006600"/>
                </a:solidFill>
                <a:latin typeface="+mj-lt"/>
              </a:rPr>
              <a:t>Союз </a:t>
            </a:r>
            <a:r>
              <a:rPr lang="ru-RU" sz="1400" b="0" dirty="0" err="1">
                <a:solidFill>
                  <a:srgbClr val="006600"/>
                </a:solidFill>
                <a:latin typeface="+mj-lt"/>
              </a:rPr>
              <a:t>Нефтегазопромышленников</a:t>
            </a:r>
            <a:r>
              <a:rPr lang="ru-RU" sz="1400" b="0" dirty="0">
                <a:solidFill>
                  <a:srgbClr val="006600"/>
                </a:solidFill>
                <a:latin typeface="+mj-lt"/>
              </a:rPr>
              <a:t> России</a:t>
            </a:r>
          </a:p>
        </p:txBody>
      </p:sp>
      <p:pic>
        <p:nvPicPr>
          <p:cNvPr id="43" name="Рисунок 42" descr="soyuz_neftegazopromishlennikov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79512" y="5517232"/>
            <a:ext cx="1404000" cy="46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1259632" y="260648"/>
            <a:ext cx="6407993" cy="108012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Партнёры АНО “МЦ РППНШ”</a:t>
            </a:r>
          </a:p>
        </p:txBody>
      </p:sp>
      <p:pic>
        <p:nvPicPr>
          <p:cNvPr id="39" name="Рисунок 38" descr="logo_oil-slime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2" name="Picture 9" descr="LUKOIL-20-logo-drop-red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7" grpId="0"/>
      <p:bldP spid="29" grpId="0"/>
      <p:bldP spid="32" grpId="0"/>
      <p:bldP spid="35" grpId="0"/>
      <p:bldP spid="38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59632" y="260921"/>
            <a:ext cx="6407993" cy="1295871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I</a:t>
            </a:r>
          </a:p>
          <a:p>
            <a:pPr algn="ctr">
              <a:defRPr/>
            </a:pP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Нефтешламы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нефтезагрязнения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 cstate="print"/>
          <a:srcRect l="50922" t="51369" r="3011" b="3467"/>
          <a:stretch>
            <a:fillRect/>
          </a:stretch>
        </p:blipFill>
        <p:spPr bwMode="auto">
          <a:xfrm>
            <a:off x="179512" y="3449889"/>
            <a:ext cx="2088232" cy="177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07504" y="1916361"/>
            <a:ext cx="1728316" cy="93637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Нефтяные загрязнения почвы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907704" y="1916634"/>
            <a:ext cx="1728192" cy="936104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Прудовой шлам</a:t>
            </a:r>
          </a:p>
        </p:txBody>
      </p:sp>
      <p:sp>
        <p:nvSpPr>
          <p:cNvPr id="2" name="Скругленный прямоугольник 20"/>
          <p:cNvSpPr/>
          <p:nvPr/>
        </p:nvSpPr>
        <p:spPr>
          <a:xfrm>
            <a:off x="3708400" y="1916113"/>
            <a:ext cx="1727200" cy="936625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Шлам в резервуарах</a:t>
            </a:r>
          </a:p>
        </p:txBody>
      </p:sp>
      <p:sp>
        <p:nvSpPr>
          <p:cNvPr id="3" name="Скругленный прямоугольник 20"/>
          <p:cNvSpPr/>
          <p:nvPr/>
        </p:nvSpPr>
        <p:spPr>
          <a:xfrm>
            <a:off x="5508104" y="1916634"/>
            <a:ext cx="1728192" cy="936104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Нефтяные загрязнения воды</a:t>
            </a:r>
          </a:p>
        </p:txBody>
      </p:sp>
      <p:sp>
        <p:nvSpPr>
          <p:cNvPr id="5" name="Скругленный прямоугольник 20"/>
          <p:cNvSpPr/>
          <p:nvPr/>
        </p:nvSpPr>
        <p:spPr>
          <a:xfrm>
            <a:off x="7308850" y="1916113"/>
            <a:ext cx="1727200" cy="936625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Линзы</a:t>
            </a: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581128"/>
            <a:ext cx="20882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429000"/>
            <a:ext cx="20882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4" name="Picture 2" descr="http://img.beta.rian.ru/images/27119/55/271195585.jpg"/>
          <p:cNvPicPr>
            <a:picLocks noChangeAspect="1" noChangeArrowheads="1"/>
          </p:cNvPicPr>
          <p:nvPr/>
        </p:nvPicPr>
        <p:blipFill>
          <a:blip r:embed="rId5" cstate="print"/>
          <a:srcRect l="6929" r="5653"/>
          <a:stretch>
            <a:fillRect/>
          </a:stretch>
        </p:blipFill>
        <p:spPr bwMode="auto">
          <a:xfrm>
            <a:off x="5364088" y="4581128"/>
            <a:ext cx="20882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429000"/>
            <a:ext cx="20882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33" name="Стрелка вправо 32"/>
          <p:cNvSpPr/>
          <p:nvPr/>
        </p:nvSpPr>
        <p:spPr>
          <a:xfrm rot="5400000">
            <a:off x="719287" y="2817019"/>
            <a:ext cx="576262" cy="647700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latin typeface="+mj-lt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1943522" y="3393182"/>
            <a:ext cx="1728192" cy="647700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latin typeface="+mj-lt"/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4319687" y="2817217"/>
            <a:ext cx="576262" cy="647700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latin typeface="+mj-lt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5543922" y="3393182"/>
            <a:ext cx="1728192" cy="647700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latin typeface="+mj-lt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7920087" y="2817217"/>
            <a:ext cx="576262" cy="647700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latin typeface="+mj-lt"/>
            </a:endParaRPr>
          </a:p>
        </p:txBody>
      </p:sp>
      <p:pic>
        <p:nvPicPr>
          <p:cNvPr id="26" name="Рисунок 25" descr="logo_oil-slime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7" name="Picture 9" descr="LUKOIL-20-logo-drop-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20"/>
          <p:cNvSpPr/>
          <p:nvPr/>
        </p:nvSpPr>
        <p:spPr>
          <a:xfrm>
            <a:off x="3203575" y="115888"/>
            <a:ext cx="2736850" cy="43338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АНО 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“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МЦ РППНШ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”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Скругленный прямоугольник 20"/>
          <p:cNvSpPr/>
          <p:nvPr/>
        </p:nvSpPr>
        <p:spPr>
          <a:xfrm>
            <a:off x="4787900" y="1052513"/>
            <a:ext cx="1944688" cy="576262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Экспертный</a:t>
            </a:r>
            <a:b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Совет</a:t>
            </a:r>
          </a:p>
        </p:txBody>
      </p:sp>
      <p:sp>
        <p:nvSpPr>
          <p:cNvPr id="12" name="Скругленный прямоугольник 20"/>
          <p:cNvSpPr/>
          <p:nvPr/>
        </p:nvSpPr>
        <p:spPr>
          <a:xfrm>
            <a:off x="2411413" y="1052513"/>
            <a:ext cx="1944687" cy="576262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Координационный Совет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27784" y="2211704"/>
            <a:ext cx="1944216" cy="143332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Первичная обработка шлама</a:t>
            </a:r>
          </a:p>
          <a:p>
            <a:pPr algn="ctr">
              <a:defRPr/>
            </a:pPr>
            <a:endParaRPr lang="ru-RU" sz="41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72000" y="2211704"/>
            <a:ext cx="1944216" cy="143332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КЕК</a:t>
            </a:r>
          </a:p>
          <a:p>
            <a:pPr algn="ctr">
              <a:defRPr/>
            </a:pPr>
            <a:endParaRPr lang="ru-RU" sz="40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72000" y="3648075"/>
            <a:ext cx="1946275" cy="1436688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Эмульсия</a:t>
            </a:r>
          </a:p>
          <a:p>
            <a:pPr algn="ctr">
              <a:defRPr/>
            </a:pPr>
            <a:endParaRPr lang="ru-RU" sz="40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27313" y="3644900"/>
            <a:ext cx="1944687" cy="1439863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Вода</a:t>
            </a:r>
          </a:p>
          <a:p>
            <a:pPr algn="ctr">
              <a:defRPr/>
            </a:pPr>
            <a:endParaRPr lang="ru-RU" sz="40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Скругленный прямоугольник 20"/>
          <p:cNvSpPr/>
          <p:nvPr/>
        </p:nvSpPr>
        <p:spPr>
          <a:xfrm>
            <a:off x="179388" y="1771650"/>
            <a:ext cx="1800225" cy="720725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Нефтяной</a:t>
            </a:r>
            <a:b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амбар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64388" y="1773238"/>
            <a:ext cx="1800225" cy="71913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НПЗ</a:t>
            </a:r>
            <a:endParaRPr lang="ru-RU" sz="8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26" name="Picture 4" descr="KMT 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4149725"/>
            <a:ext cx="1152525" cy="8191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9220" name="Picture 4" descr="http://www.mobilecrusher.ru/images/solution/mangane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705100"/>
            <a:ext cx="115252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8" name="Picture 5" descr="LeesburgPictures2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5516563"/>
            <a:ext cx="1725613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9222" name="Picture 6" descr="http://innovatehnology.ru/images/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4143375"/>
            <a:ext cx="12954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9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825" y="2636838"/>
            <a:ext cx="16573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31" name="Скругленный прямоугольник 20"/>
          <p:cNvSpPr/>
          <p:nvPr/>
        </p:nvSpPr>
        <p:spPr>
          <a:xfrm>
            <a:off x="179388" y="1052513"/>
            <a:ext cx="1800225" cy="576262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Заказчик</a:t>
            </a:r>
          </a:p>
        </p:txBody>
      </p:sp>
      <p:sp>
        <p:nvSpPr>
          <p:cNvPr id="32" name="Скругленный прямоугольник 20"/>
          <p:cNvSpPr/>
          <p:nvPr/>
        </p:nvSpPr>
        <p:spPr>
          <a:xfrm>
            <a:off x="7164388" y="1052513"/>
            <a:ext cx="1800225" cy="576262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Переработка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07950" y="476250"/>
            <a:ext cx="1943100" cy="3384550"/>
          </a:xfrm>
          <a:prstGeom prst="round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7092950" y="476250"/>
            <a:ext cx="1943100" cy="3529013"/>
          </a:xfrm>
          <a:prstGeom prst="round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Стрелка вниз 56"/>
          <p:cNvSpPr/>
          <p:nvPr/>
        </p:nvSpPr>
        <p:spPr>
          <a:xfrm>
            <a:off x="7740650" y="3860800"/>
            <a:ext cx="719138" cy="2089150"/>
          </a:xfrm>
          <a:prstGeom prst="down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388" y="5948363"/>
            <a:ext cx="1871662" cy="720725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СЛАЙД № </a:t>
            </a:r>
            <a:r>
              <a:rPr lang="ru-RU" sz="1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19</a:t>
            </a:r>
            <a:endParaRPr lang="ru-RU" sz="1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cxnSp>
        <p:nvCxnSpPr>
          <p:cNvPr id="45" name="Shape 44"/>
          <p:cNvCxnSpPr>
            <a:stCxn id="9" idx="1"/>
            <a:endCxn id="31" idx="0"/>
          </p:cNvCxnSpPr>
          <p:nvPr/>
        </p:nvCxnSpPr>
        <p:spPr>
          <a:xfrm rot="10800000" flipV="1">
            <a:off x="1079500" y="331788"/>
            <a:ext cx="2124075" cy="720725"/>
          </a:xfrm>
          <a:prstGeom prst="bentConnector2">
            <a:avLst/>
          </a:prstGeom>
          <a:ln w="63500" cap="flat">
            <a:solidFill>
              <a:srgbClr val="006600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hape 45"/>
          <p:cNvCxnSpPr>
            <a:stCxn id="9" idx="3"/>
            <a:endCxn id="32" idx="0"/>
          </p:cNvCxnSpPr>
          <p:nvPr/>
        </p:nvCxnSpPr>
        <p:spPr>
          <a:xfrm>
            <a:off x="5940425" y="331788"/>
            <a:ext cx="2124075" cy="720725"/>
          </a:xfrm>
          <a:prstGeom prst="bentConnector2">
            <a:avLst/>
          </a:prstGeom>
          <a:ln w="63500">
            <a:solidFill>
              <a:srgbClr val="006600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>
            <a:stCxn id="9" idx="2"/>
            <a:endCxn id="12" idx="0"/>
          </p:cNvCxnSpPr>
          <p:nvPr/>
        </p:nvCxnSpPr>
        <p:spPr>
          <a:xfrm rot="5400000">
            <a:off x="3726656" y="207169"/>
            <a:ext cx="503238" cy="1187450"/>
          </a:xfrm>
          <a:prstGeom prst="bentConnector3">
            <a:avLst>
              <a:gd name="adj1" fmla="val 23709"/>
            </a:avLst>
          </a:prstGeom>
          <a:ln w="63500">
            <a:solidFill>
              <a:srgbClr val="0066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>
            <a:stCxn id="9" idx="2"/>
            <a:endCxn id="11" idx="0"/>
          </p:cNvCxnSpPr>
          <p:nvPr/>
        </p:nvCxnSpPr>
        <p:spPr>
          <a:xfrm rot="16200000" flipH="1">
            <a:off x="4914106" y="207169"/>
            <a:ext cx="503238" cy="1187450"/>
          </a:xfrm>
          <a:prstGeom prst="bentConnector3">
            <a:avLst>
              <a:gd name="adj1" fmla="val 23709"/>
            </a:avLst>
          </a:prstGeom>
          <a:ln w="63500">
            <a:solidFill>
              <a:srgbClr val="0066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Соединительная линия уступом 88"/>
          <p:cNvCxnSpPr>
            <a:stCxn id="12" idx="2"/>
            <a:endCxn id="96" idx="0"/>
          </p:cNvCxnSpPr>
          <p:nvPr/>
        </p:nvCxnSpPr>
        <p:spPr>
          <a:xfrm rot="16200000" flipH="1">
            <a:off x="3725862" y="1287463"/>
            <a:ext cx="504825" cy="1187450"/>
          </a:xfrm>
          <a:prstGeom prst="bentConnector3">
            <a:avLst>
              <a:gd name="adj1" fmla="val 21080"/>
            </a:avLst>
          </a:prstGeom>
          <a:ln w="63500">
            <a:solidFill>
              <a:srgbClr val="0066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Соединительная линия уступом 90"/>
          <p:cNvCxnSpPr>
            <a:stCxn id="11" idx="2"/>
            <a:endCxn id="96" idx="0"/>
          </p:cNvCxnSpPr>
          <p:nvPr/>
        </p:nvCxnSpPr>
        <p:spPr>
          <a:xfrm rot="5400000">
            <a:off x="4913312" y="1287463"/>
            <a:ext cx="504825" cy="1187450"/>
          </a:xfrm>
          <a:prstGeom prst="bentConnector3">
            <a:avLst>
              <a:gd name="adj1" fmla="val 21080"/>
            </a:avLst>
          </a:prstGeom>
          <a:ln w="63500">
            <a:solidFill>
              <a:srgbClr val="0066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95"/>
          <p:cNvSpPr/>
          <p:nvPr/>
        </p:nvSpPr>
        <p:spPr>
          <a:xfrm>
            <a:off x="2555875" y="2133600"/>
            <a:ext cx="4032250" cy="3024188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07" name="Соединительная линия уступом 106"/>
          <p:cNvCxnSpPr>
            <a:stCxn id="28" idx="3"/>
            <a:endCxn id="29" idx="1"/>
          </p:cNvCxnSpPr>
          <p:nvPr/>
        </p:nvCxnSpPr>
        <p:spPr>
          <a:xfrm flipV="1">
            <a:off x="5434013" y="3249613"/>
            <a:ext cx="1801812" cy="2840037"/>
          </a:xfrm>
          <a:prstGeom prst="bentConnector3">
            <a:avLst>
              <a:gd name="adj1" fmla="val 73525"/>
            </a:avLst>
          </a:prstGeom>
          <a:ln w="63500">
            <a:solidFill>
              <a:srgbClr val="0066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hape 115"/>
          <p:cNvCxnSpPr>
            <a:stCxn id="18" idx="2"/>
            <a:endCxn id="28" idx="1"/>
          </p:cNvCxnSpPr>
          <p:nvPr/>
        </p:nvCxnSpPr>
        <p:spPr>
          <a:xfrm rot="5400000">
            <a:off x="4124325" y="4668838"/>
            <a:ext cx="1004887" cy="1836738"/>
          </a:xfrm>
          <a:prstGeom prst="bentConnector4">
            <a:avLst>
              <a:gd name="adj1" fmla="val 21490"/>
              <a:gd name="adj2" fmla="val 161498"/>
            </a:avLst>
          </a:prstGeom>
          <a:ln w="63500">
            <a:solidFill>
              <a:srgbClr val="006600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Picture 2" descr="Полога для создания емкост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2636838"/>
            <a:ext cx="16573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31" name="Рисунок 130" descr="Slop-oil-Presentation-for-AHO-MЦ-РППНШ-15-0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6238" y="2757488"/>
            <a:ext cx="13684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6" grpId="0" animBg="1"/>
      <p:bldP spid="9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3" descr="11 Crude SCO 013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7400" y="2636912"/>
            <a:ext cx="1080120" cy="306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8991" y="2636912"/>
            <a:ext cx="1360881" cy="306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10248" name="Text Box 4"/>
          <p:cNvSpPr txBox="1">
            <a:spLocks noChangeArrowheads="1"/>
          </p:cNvSpPr>
          <p:nvPr/>
        </p:nvSpPr>
        <p:spPr bwMode="auto">
          <a:xfrm>
            <a:off x="1908175" y="5661025"/>
            <a:ext cx="1600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dirty="0">
                <a:solidFill>
                  <a:srgbClr val="006600"/>
                </a:solidFill>
                <a:latin typeface="+mj-lt"/>
                <a:cs typeface="Arial" charset="0"/>
              </a:rPr>
              <a:t>Тяжелое нефтяное сырье</a:t>
            </a:r>
            <a:endParaRPr lang="en-US" sz="2000" dirty="0">
              <a:solidFill>
                <a:srgbClr val="006600"/>
              </a:solidFill>
              <a:latin typeface="+mj-lt"/>
              <a:cs typeface="Arial" charset="0"/>
            </a:endParaRPr>
          </a:p>
        </p:txBody>
      </p:sp>
      <p:sp>
        <p:nvSpPr>
          <p:cNvPr id="10249" name="Text Box 6"/>
          <p:cNvSpPr txBox="1">
            <a:spLocks noChangeArrowheads="1"/>
          </p:cNvSpPr>
          <p:nvPr/>
        </p:nvSpPr>
        <p:spPr bwMode="auto">
          <a:xfrm>
            <a:off x="3387725" y="3068638"/>
            <a:ext cx="28797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6600"/>
                </a:solidFill>
                <a:latin typeface="+mj-lt"/>
                <a:cs typeface="Arial" charset="0"/>
              </a:rPr>
              <a:t>Переработка </a:t>
            </a:r>
          </a:p>
          <a:p>
            <a:pPr algn="ctr">
              <a:defRPr/>
            </a:pPr>
            <a:r>
              <a:rPr lang="ru-RU" sz="2000" dirty="0">
                <a:solidFill>
                  <a:srgbClr val="006600"/>
                </a:solidFill>
                <a:latin typeface="+mj-lt"/>
                <a:cs typeface="Arial" charset="0"/>
              </a:rPr>
              <a:t>с использованием</a:t>
            </a:r>
            <a:r>
              <a:rPr lang="en-US" sz="2000" dirty="0">
                <a:solidFill>
                  <a:srgbClr val="006600"/>
                </a:solidFill>
                <a:latin typeface="+mj-lt"/>
                <a:cs typeface="Arial" charset="0"/>
              </a:rPr>
              <a:t> HOUP</a:t>
            </a:r>
          </a:p>
        </p:txBody>
      </p:sp>
      <p:sp>
        <p:nvSpPr>
          <p:cNvPr id="10250" name="Text Box 7"/>
          <p:cNvSpPr txBox="1">
            <a:spLocks noChangeArrowheads="1"/>
          </p:cNvSpPr>
          <p:nvPr/>
        </p:nvSpPr>
        <p:spPr bwMode="auto">
          <a:xfrm>
            <a:off x="5907088" y="5710238"/>
            <a:ext cx="1905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dirty="0">
                <a:solidFill>
                  <a:srgbClr val="006600"/>
                </a:solidFill>
                <a:latin typeface="+mj-lt"/>
                <a:cs typeface="Arial" charset="0"/>
              </a:rPr>
              <a:t>Легкая синтетическая нефть</a:t>
            </a:r>
            <a:endParaRPr lang="en-US" sz="2000" dirty="0">
              <a:solidFill>
                <a:srgbClr val="006600"/>
              </a:solidFill>
              <a:latin typeface="+mj-lt"/>
              <a:cs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47664" y="260921"/>
            <a:ext cx="6264696" cy="1295871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II</a:t>
            </a:r>
          </a:p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Отмывка, сепарация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47664" y="1700808"/>
            <a:ext cx="6264696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Переработка по технологии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HOUP</a:t>
            </a:r>
          </a:p>
        </p:txBody>
      </p:sp>
      <p:pic>
        <p:nvPicPr>
          <p:cNvPr id="17" name="Рисунок 16" descr="logo_oil-slim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Стрелка вправо 17"/>
          <p:cNvSpPr/>
          <p:nvPr/>
        </p:nvSpPr>
        <p:spPr>
          <a:xfrm>
            <a:off x="3419549" y="3933056"/>
            <a:ext cx="2880643" cy="575865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j-lt"/>
            </a:endParaRPr>
          </a:p>
        </p:txBody>
      </p:sp>
      <p:pic>
        <p:nvPicPr>
          <p:cNvPr id="14" name="Picture 9" descr="LUKOIL-20-logo-drop-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0249" grpId="0"/>
      <p:bldP spid="102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659563" y="2205038"/>
            <a:ext cx="2160587" cy="129540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Качество ГОСТ и ТУ</a:t>
            </a:r>
          </a:p>
        </p:txBody>
      </p:sp>
      <p:sp>
        <p:nvSpPr>
          <p:cNvPr id="2" name="Скругленный прямоугольник 3"/>
          <p:cNvSpPr/>
          <p:nvPr/>
        </p:nvSpPr>
        <p:spPr>
          <a:xfrm>
            <a:off x="323850" y="2060575"/>
            <a:ext cx="5616575" cy="4535488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048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852936"/>
            <a:ext cx="27352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659563" y="5157788"/>
            <a:ext cx="2160587" cy="129540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Реализация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продукции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5940425" y="2493963"/>
            <a:ext cx="720725" cy="647700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j-lt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3203575" y="3213100"/>
            <a:ext cx="936625" cy="287338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j-lt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140200" y="3141663"/>
            <a:ext cx="1584325" cy="43180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ru-RU" sz="1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Бензин. фр.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40200" y="3644900"/>
            <a:ext cx="1584325" cy="43180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ru-RU" sz="1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Керосин. фр.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140200" y="4149725"/>
            <a:ext cx="1584325" cy="43180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ru-RU" sz="1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Дизельн. фр.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140200" y="4652963"/>
            <a:ext cx="1584325" cy="43180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ru-RU" sz="1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Мазут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140200" y="5157788"/>
            <a:ext cx="1584325" cy="43180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ru-RU" sz="1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Битум</a:t>
            </a:r>
          </a:p>
        </p:txBody>
      </p:sp>
      <p:sp>
        <p:nvSpPr>
          <p:cNvPr id="30" name="Стрелка вправо 29"/>
          <p:cNvSpPr/>
          <p:nvPr/>
        </p:nvSpPr>
        <p:spPr>
          <a:xfrm>
            <a:off x="3203575" y="3716338"/>
            <a:ext cx="936625" cy="288925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j-lt"/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3203575" y="4221163"/>
            <a:ext cx="936625" cy="287337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j-lt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3203575" y="4724400"/>
            <a:ext cx="936625" cy="288925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j-lt"/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5940425" y="5445125"/>
            <a:ext cx="720725" cy="647700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j-lt"/>
            </a:endParaRPr>
          </a:p>
        </p:txBody>
      </p:sp>
      <p:sp>
        <p:nvSpPr>
          <p:cNvPr id="35" name="Стрелка углом 34"/>
          <p:cNvSpPr/>
          <p:nvPr/>
        </p:nvSpPr>
        <p:spPr>
          <a:xfrm rot="10800000" flipH="1">
            <a:off x="3348038" y="4941888"/>
            <a:ext cx="792162" cy="574675"/>
          </a:xfrm>
          <a:prstGeom prst="ben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331641" y="260921"/>
            <a:ext cx="6480720" cy="1295871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IV</a:t>
            </a:r>
          </a:p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Переработка</a:t>
            </a:r>
          </a:p>
        </p:txBody>
      </p:sp>
      <p:pic>
        <p:nvPicPr>
          <p:cNvPr id="36" name="Рисунок 35" descr="logo_oil-slim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3" name="Picture 9" descr="LUKOIL-20-logo-drop-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5733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404367" y="188640"/>
            <a:ext cx="6407993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Разливы нефти в Сургуте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октябрь 2011 года.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Источник </a:t>
            </a:r>
            <a:r>
              <a:rPr lang="en-US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http://www.greenpeace.ru</a:t>
            </a:r>
            <a:endParaRPr lang="ru-RU" sz="1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388" y="2132856"/>
            <a:ext cx="878522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just">
              <a:spcBef>
                <a:spcPct val="20000"/>
              </a:spcBef>
              <a:buFontTx/>
              <a:buAutoNum type="arabicPeriod"/>
              <a:defRPr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Пересмотреть 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вопрос права собственности на отходы. (Ст. 4, ФЗ-89 «Об отходах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...»,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1998 г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.)</a:t>
            </a:r>
          </a:p>
          <a:p>
            <a:pPr marL="609600" indent="-609600" algn="just">
              <a:spcBef>
                <a:spcPct val="20000"/>
              </a:spcBef>
              <a:buFontTx/>
              <a:buAutoNum type="arabicPeriod"/>
              <a:defRPr/>
            </a:pPr>
            <a:endParaRPr lang="ru-RU" sz="1000" b="0" dirty="0" smtClean="0">
              <a:solidFill>
                <a:srgbClr val="006600"/>
              </a:solidFill>
              <a:latin typeface="+mj-lt"/>
            </a:endParaRPr>
          </a:p>
          <a:p>
            <a:pPr marL="609600" indent="-609600" algn="just">
              <a:spcBef>
                <a:spcPct val="20000"/>
              </a:spcBef>
              <a:buFontTx/>
              <a:buAutoNum type="arabicPeriod"/>
              <a:defRPr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Ввести в законодательство РФ «Положение об ответственности производителя за утилизацию и переработку </a:t>
            </a:r>
            <a:r>
              <a:rPr lang="ru-RU" sz="2000" b="0" dirty="0" err="1" smtClean="0">
                <a:solidFill>
                  <a:srgbClr val="006600"/>
                </a:solidFill>
                <a:latin typeface="+mj-lt"/>
              </a:rPr>
              <a:t>нефтешламов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».</a:t>
            </a:r>
          </a:p>
          <a:p>
            <a:pPr marL="609600" indent="-609600" algn="just">
              <a:spcBef>
                <a:spcPct val="20000"/>
              </a:spcBef>
              <a:buFontTx/>
              <a:buAutoNum type="arabicPeriod"/>
              <a:defRPr/>
            </a:pPr>
            <a:endParaRPr lang="ru-RU" sz="1000" b="0" dirty="0">
              <a:solidFill>
                <a:srgbClr val="006600"/>
              </a:solidFill>
              <a:latin typeface="+mj-lt"/>
            </a:endParaRPr>
          </a:p>
          <a:p>
            <a:pPr marL="609600" indent="-609600" algn="just">
              <a:spcBef>
                <a:spcPct val="20000"/>
              </a:spcBef>
              <a:buFontTx/>
              <a:buAutoNum type="arabicPeriod"/>
              <a:defRPr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Пересмотреть 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нормативную базу в сторону приближения к мировым 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стандартам.</a:t>
            </a:r>
          </a:p>
          <a:p>
            <a:pPr marL="609600" indent="-609600" algn="just">
              <a:spcBef>
                <a:spcPct val="20000"/>
              </a:spcBef>
              <a:buFontTx/>
              <a:buAutoNum type="arabicPeriod"/>
              <a:defRPr/>
            </a:pPr>
            <a:endParaRPr lang="ru-RU" sz="1000" b="0" dirty="0">
              <a:solidFill>
                <a:srgbClr val="006600"/>
              </a:solidFill>
              <a:latin typeface="+mj-lt"/>
            </a:endParaRPr>
          </a:p>
          <a:p>
            <a:pPr marL="609600" indent="-609600" algn="just">
              <a:spcBef>
                <a:spcPct val="20000"/>
              </a:spcBef>
              <a:buFontTx/>
              <a:buAutoNum type="arabicPeriod"/>
              <a:defRPr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Устранить 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ведомственную разобщенность методик 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исследований.</a:t>
            </a:r>
          </a:p>
          <a:p>
            <a:pPr marL="609600" indent="-609600" algn="just">
              <a:spcBef>
                <a:spcPct val="20000"/>
              </a:spcBef>
              <a:buFontTx/>
              <a:buAutoNum type="arabicPeriod"/>
              <a:defRPr/>
            </a:pPr>
            <a:endParaRPr lang="ru-RU" sz="1000" b="0" dirty="0" smtClean="0">
              <a:solidFill>
                <a:srgbClr val="006600"/>
              </a:solidFill>
              <a:latin typeface="+mj-lt"/>
            </a:endParaRPr>
          </a:p>
          <a:p>
            <a:pPr marL="609600" indent="-609600" algn="just">
              <a:spcBef>
                <a:spcPct val="20000"/>
              </a:spcBef>
              <a:buFontTx/>
              <a:buAutoNum type="arabicPeriod"/>
              <a:defRPr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Создать рабочую группу при Правительстве РФ по разработке Программы  сбора, переработки и утилизации </a:t>
            </a:r>
            <a:r>
              <a:rPr lang="ru-RU" sz="2000" b="0" dirty="0" err="1" smtClean="0">
                <a:solidFill>
                  <a:srgbClr val="006600"/>
                </a:solidFill>
                <a:latin typeface="+mj-lt"/>
              </a:rPr>
              <a:t>нефтешламов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 как элемента «Зелёной экономики».</a:t>
            </a:r>
            <a:endParaRPr lang="ru-RU" sz="2000" b="0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9" name="Рисунок 8" descr="logo_oil-sli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331640" y="260921"/>
            <a:ext cx="6552728" cy="1295871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Решение проблем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препятствующих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работе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данной отрасли: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9" descr="LUKOIL-20-logo-drop-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ogo_oil-sli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206625"/>
            <a:ext cx="878497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>
              <a:buFont typeface="+mj-lt"/>
              <a:buAutoNum type="arabicPeriod" startAt="7"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  <a:ea typeface="Calibri" pitchFamily="34" charset="0"/>
                <a:cs typeface="Times New Roman" pitchFamily="18" charset="0"/>
              </a:rPr>
              <a:t>Рекомендовать Министерству природных ресурсов РФ привлекать членов координационного и экспертного совета АНО «МЦ РППНШ» к работе по гармонизации российского законодательства с международными нормами в области обращения с отходами.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Выдача лицензий на переработку и утилизацию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нефтешламов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должна  производиться местными органами и Лицензии не должны подразделяться на федеральные и местные и действовать должны на всей территории РФ.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/>
            </a:pPr>
            <a:endParaRPr lang="ru-RU" sz="1000" b="0" dirty="0" smtClean="0">
              <a:solidFill>
                <a:srgbClr val="006600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Законодательно прекратить деятельность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фирмочек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», которые за определённую мзду оформят Вам любое разрешение.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/>
            </a:pPr>
            <a:endParaRPr lang="ru-RU" sz="1000" b="0" dirty="0" smtClean="0">
              <a:solidFill>
                <a:srgbClr val="006600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7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Тендерная система проведения работ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бич нашей экономики и способствование коррупции. Специально созданные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фирмочки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» заранее выигрывают тендер, закупают у производителя оборудование, технологии, перепродают его втридорога и делают откат.</a:t>
            </a:r>
          </a:p>
        </p:txBody>
      </p:sp>
      <p:pic>
        <p:nvPicPr>
          <p:cNvPr id="4" name="Picture 9" descr="LUKOIL-20-logo-drop-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go_oil-sli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1485939"/>
            <a:ext cx="87849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11"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Предприятия «заказчики» должны работать напрямую с разработчиками оборудования и технологий.</a:t>
            </a:r>
          </a:p>
          <a:p>
            <a:pPr marL="457200" indent="-457200" algn="just">
              <a:buFont typeface="+mj-lt"/>
              <a:buAutoNum type="arabicPeriod" startAt="11"/>
            </a:pPr>
            <a:endParaRPr lang="ru-RU" sz="1000" b="0" dirty="0" smtClean="0">
              <a:solidFill>
                <a:srgbClr val="006600"/>
              </a:solidFill>
              <a:latin typeface="+mj-lt"/>
            </a:endParaRPr>
          </a:p>
          <a:p>
            <a:pPr marL="457200" indent="-457200" algn="just">
              <a:buFont typeface="+mj-lt"/>
              <a:buAutoNum type="arabicPeriod" startAt="11"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Основополагающим принципом отрасли должен быть принцип, что отходы – это вторичное сырье для получения товарного продукта путем их комплексной переработки. Предприятия должны понимать, что ликвидация отходов – сложная научно-техническая работа, которая стоит немалых затрат.</a:t>
            </a:r>
          </a:p>
          <a:p>
            <a:pPr marL="457200" indent="-457200" algn="just">
              <a:buFont typeface="+mj-lt"/>
              <a:buAutoNum type="arabicPeriod" startAt="11"/>
            </a:pPr>
            <a:endParaRPr lang="ru-RU" sz="1000" b="0" dirty="0" smtClean="0">
              <a:solidFill>
                <a:srgbClr val="006600"/>
              </a:solidFill>
              <a:latin typeface="+mj-lt"/>
            </a:endParaRPr>
          </a:p>
          <a:p>
            <a:pPr marL="457200" indent="-457200" algn="just">
              <a:buFont typeface="+mj-lt"/>
              <a:buAutoNum type="arabicPeriod" startAt="11"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Создать рабочую группу экспертов с включением в нее представителей Министерства энергетики РФ, </a:t>
            </a:r>
            <a:r>
              <a:rPr lang="ru-RU" sz="2000" b="0" dirty="0" err="1" smtClean="0">
                <a:solidFill>
                  <a:srgbClr val="006600"/>
                </a:solidFill>
                <a:latin typeface="+mj-lt"/>
              </a:rPr>
              <a:t>Ростехнадзора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, </a:t>
            </a:r>
            <a:r>
              <a:rPr lang="ru-RU" sz="2000" b="0" dirty="0" err="1" smtClean="0">
                <a:solidFill>
                  <a:srgbClr val="006600"/>
                </a:solidFill>
                <a:latin typeface="+mj-lt"/>
              </a:rPr>
              <a:t>Росприроднадзора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, Минтранса, нефтяных компаний России для технической и экономической оценки технологий и оборудования, применяемых для извлечения, переработки  и утилизации </a:t>
            </a:r>
            <a:r>
              <a:rPr lang="ru-RU" sz="2000" b="0" dirty="0" err="1" smtClean="0">
                <a:solidFill>
                  <a:srgbClr val="006600"/>
                </a:solidFill>
                <a:latin typeface="+mj-lt"/>
              </a:rPr>
              <a:t>нефтешламов</a:t>
            </a:r>
            <a:endParaRPr lang="ru-RU" sz="2000" b="0" dirty="0" smtClean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4" name="Picture 9" descr="LUKOIL-20-logo-drop-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go_oil-sli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2204864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 startAt="14"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Правительству Российской Федерации рассмотреть вопрос об увеличении финансирования фундаментальных и прикладных научных работ по созданию технологий </a:t>
            </a:r>
            <a:r>
              <a:rPr lang="ru-RU" sz="2000" b="0" dirty="0" err="1" smtClean="0">
                <a:solidFill>
                  <a:srgbClr val="006600"/>
                </a:solidFill>
                <a:latin typeface="+mj-lt"/>
              </a:rPr>
              <a:t>иоборудования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 по переработке </a:t>
            </a:r>
            <a:r>
              <a:rPr lang="ru-RU" sz="2000" b="0" dirty="0" err="1" smtClean="0">
                <a:solidFill>
                  <a:srgbClr val="006600"/>
                </a:solidFill>
                <a:latin typeface="+mj-lt"/>
              </a:rPr>
              <a:t>нефтешламов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.</a:t>
            </a:r>
          </a:p>
          <a:p>
            <a:pPr marL="457200" indent="-457200" algn="just">
              <a:buFont typeface="+mj-lt"/>
              <a:buAutoNum type="arabicPeriod" startAt="14"/>
            </a:pPr>
            <a:endParaRPr lang="ru-RU" sz="2000" b="0" dirty="0" smtClean="0">
              <a:solidFill>
                <a:srgbClr val="006600"/>
              </a:solidFill>
              <a:latin typeface="+mj-lt"/>
            </a:endParaRPr>
          </a:p>
          <a:p>
            <a:pPr marL="457200" indent="-457200" algn="just">
              <a:buFont typeface="+mj-lt"/>
              <a:buAutoNum type="arabicPeriod" startAt="14"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Поддержать АНО «МЦ РППНШ» в консолидации ученых, конструкторов, практиков по разработке новых технологий и оборудования.</a:t>
            </a:r>
          </a:p>
          <a:p>
            <a:pPr marL="457200" indent="-457200" algn="just">
              <a:buFont typeface="+mj-lt"/>
              <a:buAutoNum type="arabicPeriod" startAt="14"/>
            </a:pPr>
            <a:endParaRPr lang="ru-RU" sz="2000" b="0" dirty="0" smtClean="0">
              <a:solidFill>
                <a:srgbClr val="006600"/>
              </a:solidFill>
              <a:latin typeface="+mj-lt"/>
            </a:endParaRPr>
          </a:p>
          <a:p>
            <a:pPr marL="457200" indent="-457200" algn="just">
              <a:buFont typeface="+mj-lt"/>
              <a:buAutoNum type="arabicPeriod" startAt="14"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Отслеживание нарушений патентного законодательства</a:t>
            </a:r>
          </a:p>
        </p:txBody>
      </p:sp>
      <p:pic>
        <p:nvPicPr>
          <p:cNvPr id="4" name="Picture 9" descr="LUKOIL-20-logo-drop-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79388" y="1988840"/>
            <a:ext cx="8785225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На 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рынке есть эффективные технологии, которые качественно решают проблему утилизации НСО, причем представляя собой 100</a:t>
            </a:r>
            <a:r>
              <a:rPr lang="en-US" sz="2000" b="0" dirty="0">
                <a:solidFill>
                  <a:srgbClr val="006600"/>
                </a:solidFill>
                <a:latin typeface="+mj-lt"/>
              </a:rPr>
              <a:t>%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 экологически чистый 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метод.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endParaRPr lang="ru-RU" sz="1000" b="0" dirty="0" smtClean="0">
              <a:solidFill>
                <a:srgbClr val="006600"/>
              </a:solidFill>
              <a:latin typeface="+mj-lt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Компетенция 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и научные разработки находятся на достаточном уровне, чтобы уже сегодня начать возвращать максимальные кол-ва углеводорода в 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промышленность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endParaRPr lang="en-US" sz="1000" b="0" dirty="0">
              <a:solidFill>
                <a:srgbClr val="006600"/>
              </a:solidFill>
              <a:latin typeface="+mj-lt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Начинается 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объединение мощностей отрасли, усиление активной и ответственной позиции (</a:t>
            </a:r>
            <a:r>
              <a:rPr lang="ru-RU" sz="2000" b="0" dirty="0" err="1">
                <a:solidFill>
                  <a:srgbClr val="006600"/>
                </a:solidFill>
                <a:latin typeface="+mj-lt"/>
              </a:rPr>
              <a:t>напр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, АНО «МЦ РППНШ», центры компетенции компаний, международная сеть научных 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лабораторий, ВОЛГОМОДЕРУС, </a:t>
            </a:r>
            <a:r>
              <a:rPr lang="en-US" sz="2000" b="0" dirty="0">
                <a:solidFill>
                  <a:srgbClr val="006600"/>
                </a:solidFill>
                <a:latin typeface="+mj-lt"/>
              </a:rPr>
              <a:t>MOG</a:t>
            </a:r>
            <a:r>
              <a:rPr lang="ru-RU" sz="2000" b="0" dirty="0">
                <a:solidFill>
                  <a:srgbClr val="006600"/>
                </a:solidFill>
                <a:latin typeface="+mj-lt"/>
              </a:rPr>
              <a:t> и пр</a:t>
            </a: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endParaRPr lang="ru-RU" sz="1000" b="0" dirty="0">
              <a:solidFill>
                <a:srgbClr val="006600"/>
              </a:solidFill>
              <a:latin typeface="+mj-lt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Tx/>
              <a:buChar char="-"/>
              <a:defRPr/>
            </a:pPr>
            <a:r>
              <a:rPr lang="ru-RU" sz="2000" b="0" dirty="0" smtClean="0">
                <a:solidFill>
                  <a:srgbClr val="006600"/>
                </a:solidFill>
                <a:latin typeface="+mj-lt"/>
              </a:rPr>
              <a:t>Всё это позволит вовлекать дополнительно в оборот  до 30 млн. куб. нефтесодержащих отходов в год.</a:t>
            </a:r>
            <a:endParaRPr lang="ru-RU" sz="2000" b="0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04367" y="260648"/>
            <a:ext cx="6407993" cy="1295871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Перспективы</a:t>
            </a:r>
          </a:p>
        </p:txBody>
      </p:sp>
      <p:pic>
        <p:nvPicPr>
          <p:cNvPr id="6" name="Рисунок 5" descr="logo_oil-sli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9" descr="LUKOIL-20-logo-drop-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33375" y="714375"/>
            <a:ext cx="29527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4579" name="Text Box 16"/>
          <p:cNvSpPr txBox="1">
            <a:spLocks noChangeArrowheads="1"/>
          </p:cNvSpPr>
          <p:nvPr/>
        </p:nvSpPr>
        <p:spPr bwMode="auto">
          <a:xfrm>
            <a:off x="1736725" y="42529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07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7037918" cy="473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03647" y="260648"/>
            <a:ext cx="6408713" cy="1295871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АКОВЕЦКИЙ В.Г., д.т.н., профессор РГУ нефти и газа им. И.М. Губкина</a:t>
            </a:r>
          </a:p>
        </p:txBody>
      </p:sp>
      <p:pic>
        <p:nvPicPr>
          <p:cNvPr id="8" name="Рисунок 7" descr="logo_oil-slim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9" descr="LUKOIL-20-logo-drop-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44742"/>
            <a:ext cx="8496498" cy="495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115616" y="188913"/>
            <a:ext cx="6768752" cy="1295871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Аэрокосмические изображения</a:t>
            </a:r>
            <a:b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при контроле эксплуатации трубопровода.  </a:t>
            </a:r>
          </a:p>
          <a:p>
            <a:pPr algn="ctr">
              <a:defRPr/>
            </a:pP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Локальный мониторинг на стадии эксплуатации.</a:t>
            </a:r>
          </a:p>
        </p:txBody>
      </p:sp>
      <p:pic>
        <p:nvPicPr>
          <p:cNvPr id="5" name="Рисунок 4" descr="logo_oil-slim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9" descr="LUKOIL-20-logo-drop-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>
            <a:off x="2928938" y="2596852"/>
            <a:ext cx="490934" cy="564654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Right Arrow 16"/>
          <p:cNvSpPr/>
          <p:nvPr/>
        </p:nvSpPr>
        <p:spPr>
          <a:xfrm>
            <a:off x="5868144" y="2525414"/>
            <a:ext cx="490934" cy="564657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Right Arrow 17"/>
          <p:cNvSpPr/>
          <p:nvPr/>
        </p:nvSpPr>
        <p:spPr>
          <a:xfrm>
            <a:off x="2928938" y="5168602"/>
            <a:ext cx="490934" cy="564654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Right Arrow 18"/>
          <p:cNvSpPr/>
          <p:nvPr/>
        </p:nvSpPr>
        <p:spPr>
          <a:xfrm>
            <a:off x="5881266" y="5168602"/>
            <a:ext cx="490934" cy="564654"/>
          </a:xfrm>
          <a:prstGeom prst="righ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54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53852"/>
            <a:ext cx="2428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2542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941" y="1453852"/>
            <a:ext cx="2428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254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382414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2544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941" y="4239914"/>
            <a:ext cx="24288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254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239914"/>
            <a:ext cx="24288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2546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168477"/>
            <a:ext cx="24145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0" name="Рисунок 19" descr="logo_oil-slime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1403647" y="188640"/>
            <a:ext cx="6408713" cy="107984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ТОПОГРАФИЧЕСКОЕ МОДЕЛИРОВАНИЕ:</a:t>
            </a:r>
          </a:p>
          <a:p>
            <a:pPr algn="ctr">
              <a:defRPr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АГИР-ТМ -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КАРТИРОВАНИЕ </a:t>
            </a:r>
          </a:p>
        </p:txBody>
      </p:sp>
      <p:pic>
        <p:nvPicPr>
          <p:cNvPr id="14" name="Picture 9" descr="LUKOIL-20-logo-drop-r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376" y="1700808"/>
            <a:ext cx="7454032" cy="466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4" name="Рисунок 3" descr="logo_oil-slim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03647" y="188640"/>
            <a:ext cx="6408713" cy="108012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ГЕОИНФОРМАЦИОННАЯ СИСТЕМА  «AGIR –TM» - «АГИР-ТМ»: МОДУЛЬ «OBJECT  EDIT» </a:t>
            </a:r>
          </a:p>
        </p:txBody>
      </p:sp>
      <p:pic>
        <p:nvPicPr>
          <p:cNvPr id="6" name="Picture 9" descr="LUKOIL-20-logo-drop-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90397"/>
            <a:ext cx="3527821" cy="178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570" y="1556792"/>
            <a:ext cx="3447382" cy="183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509120"/>
            <a:ext cx="33843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509120"/>
            <a:ext cx="3385517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9" name="Рисунок 8" descr="logo_oil-slim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403647" y="188640"/>
            <a:ext cx="6408713" cy="107984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ПОИСКОВАЯ СИСТЕМА БАЗЫ ДАННЫХ: «ГЕОАТЛАС»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03648" y="3573016"/>
            <a:ext cx="6408713" cy="71980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Месторождения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нефти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и газа </a:t>
            </a:r>
          </a:p>
        </p:txBody>
      </p:sp>
      <p:pic>
        <p:nvPicPr>
          <p:cNvPr id="12" name="Picture 9" descr="LUKOIL-20-logo-drop-r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4367" y="188640"/>
            <a:ext cx="6407993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Разливы нефти в Сургуте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октябрь 2011 года.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Источник </a:t>
            </a:r>
            <a:r>
              <a:rPr lang="en-US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http://www.greenpeace.ru</a:t>
            </a:r>
            <a:endParaRPr lang="ru-RU" sz="1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763270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3645024"/>
            <a:ext cx="392906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055" y="1649338"/>
            <a:ext cx="40719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9" name="Bent Arrow 8"/>
          <p:cNvSpPr/>
          <p:nvPr/>
        </p:nvSpPr>
        <p:spPr>
          <a:xfrm rot="5400000">
            <a:off x="5031804" y="1835895"/>
            <a:ext cx="1187450" cy="2357437"/>
          </a:xfrm>
          <a:prstGeom prst="ben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6200000">
            <a:off x="2716336" y="3517552"/>
            <a:ext cx="1357313" cy="2786063"/>
          </a:xfrm>
          <a:prstGeom prst="bentArrow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Рисунок 10" descr="logo_oil-slim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403647" y="188640"/>
            <a:ext cx="6408713" cy="107984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ЭКОЛОГИЧЕСКИЕ РИСКИ:</a:t>
            </a:r>
            <a:b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ИНВЕНТАРИЗАЦИЯ ТЕРИТОРИЙ</a:t>
            </a:r>
          </a:p>
        </p:txBody>
      </p:sp>
      <p:pic>
        <p:nvPicPr>
          <p:cNvPr id="8" name="Picture 9" descr="LUKOIL-20-logo-drop-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530674" cy="224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970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155742"/>
            <a:ext cx="3530674" cy="219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2970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1619" y="1713744"/>
            <a:ext cx="3420881" cy="458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0" name="Рисунок 9" descr="logo_oil-slim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403647" y="188640"/>
            <a:ext cx="6408713" cy="107984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АДМИНИСТРАТИВНЫЕ  ТЕРРИТОРИИ: ИСТОЧНИКИ ЗАГРЯЗНЕНИЙ</a:t>
            </a:r>
          </a:p>
        </p:txBody>
      </p:sp>
      <p:pic>
        <p:nvPicPr>
          <p:cNvPr id="7" name="Picture 9" descr="LUKOIL-20-logo-drop-r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/>
          <a:srcRect l="437" t="7211" r="1263" b="811"/>
          <a:stretch>
            <a:fillRect/>
          </a:stretch>
        </p:blipFill>
        <p:spPr bwMode="auto">
          <a:xfrm>
            <a:off x="323528" y="1412776"/>
            <a:ext cx="849694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" name="Рисунок 2" descr="logo_oil-slim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403647" y="188640"/>
            <a:ext cx="6408713" cy="107984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ВИДЫ ЗАГРЯЗНЕНИЙ</a:t>
            </a:r>
          </a:p>
        </p:txBody>
      </p:sp>
      <p:pic>
        <p:nvPicPr>
          <p:cNvPr id="5" name="Picture 9" descr="LUKOIL-20-logo-drop-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/>
          <p:cNvPicPr>
            <a:picLocks noChangeAspect="1" noChangeArrowheads="1"/>
          </p:cNvPicPr>
          <p:nvPr/>
        </p:nvPicPr>
        <p:blipFill>
          <a:blip r:embed="rId2" cstate="print"/>
          <a:srcRect l="1260" t="8254" r="1247" b="2011"/>
          <a:stretch>
            <a:fillRect/>
          </a:stretch>
        </p:blipFill>
        <p:spPr bwMode="auto">
          <a:xfrm>
            <a:off x="323528" y="1412776"/>
            <a:ext cx="849694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" name="Рисунок 2" descr="logo_oil-slim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03647" y="188640"/>
            <a:ext cx="6408713" cy="107984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ВИДЫ ЗАГРЯЗНЕНИЙ</a:t>
            </a:r>
          </a:p>
        </p:txBody>
      </p:sp>
      <p:pic>
        <p:nvPicPr>
          <p:cNvPr id="6" name="Picture 9" descr="LUKOIL-20-logo-drop-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5" cstate="print"/>
          <a:srcRect l="2222"/>
          <a:stretch>
            <a:fillRect/>
          </a:stretch>
        </p:blipFill>
        <p:spPr bwMode="auto">
          <a:xfrm>
            <a:off x="4860032" y="4221088"/>
            <a:ext cx="381642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0" name="Фильм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556792"/>
            <a:ext cx="38164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1" name="Фильм2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9816" y="4221087"/>
            <a:ext cx="3861930" cy="234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2" name="Фильм_0003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9584" y="1556791"/>
            <a:ext cx="3863304" cy="24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3" name="Рисунок 12" descr="logo_oil-slime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403647" y="188640"/>
            <a:ext cx="6408713" cy="107984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ГЕОИНФОРМАЦИОННАЯ СИСТЕМА:</a:t>
            </a:r>
            <a:b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МОДУЛЬ «МОДЕЛИРОВАНИЕ» </a:t>
            </a:r>
          </a:p>
        </p:txBody>
      </p:sp>
      <p:pic>
        <p:nvPicPr>
          <p:cNvPr id="8" name="Picture 9" descr="LUKOIL-20-logo-drop-r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4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861" y="1772816"/>
            <a:ext cx="3502099" cy="216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3800" name="Picture 3" descr="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3494037" cy="213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3801" name="Picture 3" descr="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49373"/>
            <a:ext cx="3494037" cy="213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3802" name="Picture 3" descr="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286" y="4227018"/>
            <a:ext cx="3530674" cy="215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11" name="Рисунок 10" descr="logo_oil-slim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403647" y="188640"/>
            <a:ext cx="6408713" cy="1080120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ЭКОЛОГИЧЕСКИЕ РИСКИ :  МОДЕЛИРОВАНИЕ РИСКОВ → ВОЗДЕЙСТВИЕ НА ПОЧВУ</a:t>
            </a:r>
          </a:p>
        </p:txBody>
      </p:sp>
      <p:pic>
        <p:nvPicPr>
          <p:cNvPr id="8" name="Picture 9" descr="LUKOIL-20-logo-drop-r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337" y="1401825"/>
            <a:ext cx="3709615" cy="26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0793"/>
            <a:ext cx="4142234" cy="258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26650"/>
            <a:ext cx="3781623" cy="237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21088"/>
            <a:ext cx="413150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7" name="Рисунок 6" descr="logo_oil-slim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403647" y="188640"/>
            <a:ext cx="6408713" cy="107984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ЭКОЛОГИЧЕСКИЕ РИСКИ:</a:t>
            </a:r>
            <a:b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ИНВЕНТАРИЗАЦИЯ ОБЪЕКТОВ</a:t>
            </a:r>
          </a:p>
        </p:txBody>
      </p:sp>
      <p:pic>
        <p:nvPicPr>
          <p:cNvPr id="9" name="Picture 9" descr="LUKOIL-20-logo-drop-r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450" y="1484784"/>
            <a:ext cx="37861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58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1924" y="1484784"/>
            <a:ext cx="374252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584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4144963"/>
            <a:ext cx="37861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584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49080"/>
            <a:ext cx="3744416" cy="227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7" name="Рисунок 6" descr="logo_oil-slim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403647" y="188640"/>
            <a:ext cx="6408713" cy="107984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ЭКОЛОГИЧЕСКИЕ РИСКИ:</a:t>
            </a:r>
            <a:b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КАРТИРОВАНИЕ НЕФТЕЗАГРЯЗНЕНИЙ </a:t>
            </a:r>
          </a:p>
        </p:txBody>
      </p:sp>
      <p:pic>
        <p:nvPicPr>
          <p:cNvPr id="9" name="Picture 9" descr="LUKOIL-20-logo-drop-r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891" y="1427534"/>
            <a:ext cx="4213101" cy="250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41813"/>
            <a:ext cx="3843536" cy="241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979" y="4005064"/>
            <a:ext cx="4271013" cy="252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05064"/>
            <a:ext cx="3853061" cy="253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7" name="Рисунок 6" descr="logo_oil-slim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403647" y="188640"/>
            <a:ext cx="6408713" cy="107984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ЭКОЛОГИЧЕСКИЕ РИСКИ:</a:t>
            </a:r>
            <a:b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КАРТИРОВАНИЕ НЕФТЕЗАГРЯЗНЕНИЙ </a:t>
            </a:r>
          </a:p>
        </p:txBody>
      </p:sp>
      <p:pic>
        <p:nvPicPr>
          <p:cNvPr id="9" name="Picture 9" descr="LUKOIL-20-logo-drop-r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784"/>
            <a:ext cx="45005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1484784"/>
            <a:ext cx="421481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796681"/>
            <a:ext cx="450056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3789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4796681"/>
            <a:ext cx="421957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7" name="Рисунок 6" descr="logo_oil-slim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6304" y="114830"/>
            <a:ext cx="990192" cy="7938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403647" y="188640"/>
            <a:ext cx="6408713" cy="1079847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ЭКОЛОГИЧЕСКИЕ РИСКИ: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КОНТРОЛЬ РЕКУЛЬТИВАЦИИ </a:t>
            </a:r>
          </a:p>
        </p:txBody>
      </p:sp>
      <p:pic>
        <p:nvPicPr>
          <p:cNvPr id="9" name="Picture 9" descr="LUKOIL-20-logo-drop-r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663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4367" y="188640"/>
            <a:ext cx="6407993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Разливы нефти в Сургуте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октябрь 2011 года.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Источник </a:t>
            </a:r>
            <a:r>
              <a:rPr lang="en-US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http://www.greenpeace.ru</a:t>
            </a:r>
            <a:endParaRPr lang="ru-RU" sz="1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6250"/>
            <a:ext cx="9144000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006600"/>
                </a:solidFill>
                <a:latin typeface="+mj-lt"/>
              </a:rPr>
              <a:t>СПАСИБО ЗА ВНИМАНИЕ !</a:t>
            </a:r>
          </a:p>
        </p:txBody>
      </p:sp>
      <p:pic>
        <p:nvPicPr>
          <p:cNvPr id="3" name="Picture 2" descr="F:\_!_s_Oil-Slime.ru\лог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4642" t="23200" r="53264" b="14063"/>
          <a:stretch/>
        </p:blipFill>
        <p:spPr bwMode="auto">
          <a:xfrm>
            <a:off x="3131840" y="1592850"/>
            <a:ext cx="2783794" cy="2124182"/>
          </a:xfrm>
          <a:prstGeom prst="rect">
            <a:avLst/>
          </a:prstGeom>
          <a:noFill/>
          <a:effectLst>
            <a:innerShdw blurRad="215900">
              <a:prstClr val="black"/>
            </a:innerShdw>
          </a:effectLst>
          <a:extLst>
            <a:ext uri="{909E8E84-426E-40DD-AFC4-6F175D3DCCD1}"/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022850"/>
            <a:ext cx="9144000" cy="1646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6600"/>
                </a:solidFill>
                <a:latin typeface="+mj-lt"/>
              </a:rPr>
              <a:t>АНО «МЦ РППНШ»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rgbClr val="006600"/>
                </a:solidFill>
                <a:latin typeface="+mj-lt"/>
              </a:rPr>
              <a:t/>
            </a:r>
            <a:br>
              <a:rPr lang="ru-RU" sz="1100" dirty="0">
                <a:solidFill>
                  <a:srgbClr val="006600"/>
                </a:solidFill>
                <a:latin typeface="+mj-lt"/>
              </a:rPr>
            </a:br>
            <a:r>
              <a:rPr lang="ru-RU" sz="1800" dirty="0">
                <a:solidFill>
                  <a:srgbClr val="006600"/>
                </a:solidFill>
                <a:latin typeface="+mj-lt"/>
              </a:rPr>
              <a:t>Россия, 115419, Москва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6600"/>
                </a:solidFill>
                <a:latin typeface="+mj-lt"/>
              </a:rPr>
              <a:t>2-ой Верхний Михайловский проезд, д. 8, корп.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6600"/>
                </a:solidFill>
                <a:latin typeface="+mj-lt"/>
              </a:rPr>
              <a:t>Тел.: (495) 954-7628, Тел./факс (495) 954-0256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err="1">
                <a:solidFill>
                  <a:srgbClr val="006600"/>
                </a:solidFill>
                <a:latin typeface="+mj-lt"/>
              </a:rPr>
              <a:t>e-mail</a:t>
            </a:r>
            <a:r>
              <a:rPr lang="ru-RU" sz="1800" dirty="0">
                <a:solidFill>
                  <a:srgbClr val="006600"/>
                </a:solidFill>
                <a:latin typeface="+mj-lt"/>
              </a:rPr>
              <a:t>: </a:t>
            </a:r>
            <a:r>
              <a:rPr lang="ru-RU" sz="1800" dirty="0" err="1">
                <a:solidFill>
                  <a:srgbClr val="006600"/>
                </a:solidFill>
                <a:latin typeface="+mj-lt"/>
              </a:rPr>
              <a:t>info@oil-slime.ru</a:t>
            </a:r>
            <a:r>
              <a:rPr lang="ru-RU" sz="1800" dirty="0">
                <a:solidFill>
                  <a:srgbClr val="006600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6600"/>
                </a:solidFill>
                <a:latin typeface="+mj-lt"/>
              </a:rPr>
              <a:t>WEB-</a:t>
            </a:r>
            <a:r>
              <a:rPr lang="ru-RU" sz="1800" dirty="0">
                <a:solidFill>
                  <a:srgbClr val="006600"/>
                </a:solidFill>
                <a:latin typeface="+mj-lt"/>
              </a:rPr>
              <a:t>сайт</a:t>
            </a:r>
            <a:r>
              <a:rPr lang="en-US" sz="1800" dirty="0">
                <a:solidFill>
                  <a:srgbClr val="006600"/>
                </a:solidFill>
                <a:latin typeface="+mj-lt"/>
              </a:rPr>
              <a:t>: www.oil-slime.ru</a:t>
            </a:r>
            <a:endParaRPr lang="ru-RU" sz="1800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4300" y="3860800"/>
            <a:ext cx="504031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dirty="0">
                <a:solidFill>
                  <a:srgbClr val="006600"/>
                </a:solidFill>
                <a:latin typeface="+mj-lt"/>
              </a:rPr>
              <a:t>Песцов К.К.</a:t>
            </a:r>
          </a:p>
          <a:p>
            <a:pPr algn="r">
              <a:defRPr/>
            </a:pPr>
            <a:r>
              <a:rPr lang="ru-RU" sz="2400" dirty="0">
                <a:solidFill>
                  <a:srgbClr val="006600"/>
                </a:solidFill>
                <a:latin typeface="+mj-lt"/>
              </a:rPr>
              <a:t>          Президент АНО «МЦ РППНШ»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2986993677800594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LUKOIL-20-logo-drop-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60648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4367" y="188640"/>
            <a:ext cx="6407993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Река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Гиляко-Абунан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(северная часть о.Сахалин) апрель 2009 года.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Источник </a:t>
            </a:r>
            <a:r>
              <a:rPr lang="en-US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http://www.greenpeace.ru</a:t>
            </a:r>
            <a:endParaRPr lang="ru-RU" sz="1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7620000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4367" y="188640"/>
            <a:ext cx="6407993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Сброс нефтепродуктов на Неве</a:t>
            </a:r>
          </a:p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ноябрь 2011 год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Источник </a:t>
            </a:r>
            <a:r>
              <a:rPr lang="en-US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http://www.greenpeace.ru</a:t>
            </a:r>
            <a:endParaRPr lang="ru-RU" sz="1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60513"/>
            <a:ext cx="7632700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4367" y="188640"/>
            <a:ext cx="6407993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Разлив нефти на танкере "Эксон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Валдез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» у берегов Аляски, 1989 год.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Источник </a:t>
            </a:r>
            <a:r>
              <a:rPr lang="en-US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j-lt"/>
              </a:rPr>
              <a:t>http://www.greenpeace.ru</a:t>
            </a:r>
            <a:endParaRPr lang="ru-RU" sz="1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60513"/>
            <a:ext cx="7632700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4367" y="188640"/>
            <a:ext cx="6407993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Трагедия в Мексиканском заливе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2010 год.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Источник </a:t>
            </a:r>
            <a:r>
              <a:rPr lang="en-US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http://www.funkys.ru</a:t>
            </a:r>
            <a:endParaRPr lang="ru-RU" sz="1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" name="Рисунок 2" descr="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7602538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7632700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404367" y="188640"/>
            <a:ext cx="6407993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00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Трагедия в Мексиканском заливе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2010 год.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/>
            </a:r>
            <a:b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</a:br>
            <a:r>
              <a:rPr lang="ru-RU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Источник </a:t>
            </a:r>
            <a:r>
              <a:rPr lang="en-US" sz="1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http://www.funkys.ru</a:t>
            </a:r>
            <a:endParaRPr lang="ru-RU" sz="1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6751</TotalTime>
  <Words>929</Words>
  <Application>Microsoft Office PowerPoint</Application>
  <PresentationFormat>Экран (4:3)</PresentationFormat>
  <Paragraphs>143</Paragraphs>
  <Slides>41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kan</dc:creator>
  <cp:lastModifiedBy>kan</cp:lastModifiedBy>
  <cp:revision>275</cp:revision>
  <dcterms:created xsi:type="dcterms:W3CDTF">2011-09-24T18:07:15Z</dcterms:created>
  <dcterms:modified xsi:type="dcterms:W3CDTF">2011-11-17T14:30:56Z</dcterms:modified>
</cp:coreProperties>
</file>